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enke Charlie" initials="GC" lastIdx="1" clrIdx="0">
    <p:extLst>
      <p:ext uri="{19B8F6BF-5375-455C-9EA6-DF929625EA0E}">
        <p15:presenceInfo xmlns:p15="http://schemas.microsoft.com/office/powerpoint/2012/main" userId="Gienke Charl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400A40-F248-7A8E-529E-0997AD9F0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8DCF1-7B90-98B8-8B15-7FE261B27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750AA-762C-422B-9B71-97631EA82A38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9BEFC-ED5E-A641-1E19-9572BC2A9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0CC94-2A68-5923-C8E4-CC7925DD85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5D59D-3A28-4DCA-8B70-21FD1E357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1967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6342-D422-4AAF-9BCB-318DF55E8F7A}" type="datetimeFigureOut">
              <a:rPr lang="en-IN" smtClean="0"/>
              <a:t>22-03-2023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1B448-ACC3-453A-A73F-ADC908D69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831475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0015-CCAB-5BA9-057E-0BC19FA99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E6D78-0206-AB55-FA97-6B416F320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B7EBF-8C54-D42A-93AB-89BC53E4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803B-436C-4F2F-B5E9-54FF1185F00E}" type="datetime1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9BC86-E1EF-A05E-0340-9EFFB248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4A58F-23AD-2A4E-7AD4-535D61FD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07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F21F-0756-3BD3-919B-01224C9E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0B24E-9120-B086-9ED0-7E359C853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4A502-8778-9BA9-ADAE-8640E26C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3FF7-0E1D-482B-880C-A14CEB0F3145}" type="datetime1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A0736-04A0-8D1A-0143-E3302E1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C5694-594B-1423-AE07-B3B2403C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3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3D230-B61D-5D98-9652-06AD64CB9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CEB6F-6D1D-9CA9-8161-84BB43950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BE91D-7687-575D-A1AF-8FDFA9EE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5C1E-77AF-4422-B72B-DD7918587A12}" type="datetime1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1337C-AE6D-4914-3BDC-48275D8F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AB747-2F92-D6E2-0201-4C0715C3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73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F88B-6562-4533-035E-D6098765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6FFB-56D1-41A8-28E6-6110812E2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628F-31A1-9D34-DE1C-443EB9A6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B69A-DEBD-4AE6-BE91-92EC3FC9D986}" type="datetime1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00482-3B85-3F02-DCC4-7BE22E9A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ED523-36D8-6CC8-C1D6-4DA85970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22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DC5A-597F-F751-2003-E52A1348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F1C48-7AE7-830B-8271-F75B1A06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DD33-BC05-A6E8-3349-84336988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818-2F5B-4E71-8D2E-A07E2CCFFACB}" type="datetime1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DA2FF-21A5-DB4D-CD8E-C372AF08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69CE-EC22-8C8A-5783-F84F86D8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44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D2E6-C987-EAF6-6F8C-73B52ECE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C6D3A-64B8-785F-FBDC-D136FE24A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2F5AA-CF55-3BC6-6182-2DF488A86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14B5A-337D-718E-C076-77B648B7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344C-BFD9-47E2-8666-32E42205B3F7}" type="datetime1">
              <a:rPr lang="en-IN" smtClean="0"/>
              <a:t>22-03-2023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6A79A-0235-1EE2-1DEB-2C591240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47AFE-2908-808F-CE7E-FEC22D71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04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8643-C611-83E3-6C17-B369AF14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6128C-F601-6C90-99F8-6B4F84F6D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AAD9A-DE78-96F8-342A-AEF6FB72C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64F27-3616-552C-0196-FE3608E47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75E1B-3112-4B33-D814-6C5EC9B7C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5C2B0-E6BE-661B-5F1B-9F1B017B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7783-D88A-4076-842D-662BA3206204}" type="datetime1">
              <a:rPr lang="en-IN" smtClean="0"/>
              <a:t>22-03-2023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BDC3BC-A87F-FA23-9A39-9336BF91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1E3E9-B184-5F48-A6DE-A2A0311E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68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BF0F-565E-6E35-137A-A2AD9895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F3E4A-49FA-2686-EF17-0A69DE3D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554C-148C-4BD7-B160-A442D6D3F674}" type="datetime1">
              <a:rPr lang="en-IN" smtClean="0"/>
              <a:t>22-03-2023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8D1F1-E3C5-BD81-D573-68162393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477FF-3264-FD8D-84D4-2E4A690E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82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13A4F-2926-C418-199C-F5897746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53B3-B95F-4BBF-948B-01A33D60CB0F}" type="datetime1">
              <a:rPr lang="en-IN" smtClean="0"/>
              <a:t>22-03-2023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C2730-1FAF-F093-1514-C2E0A091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96B0C-F818-865D-7A8D-2F2567C9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41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7D98-A491-C52E-10D8-8FCBFCE8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4B79-D135-CCD8-788A-55B8A93D9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2CC8E-85B3-7C7E-25A4-C322E63FA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9E2A-ABB0-57F4-BEFF-F6C0CE7D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132D-FE73-4FBE-88D3-6A41CE63DDD1}" type="datetime1">
              <a:rPr lang="en-IN" smtClean="0"/>
              <a:t>22-03-2023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6B868-DF3C-7F45-8B46-8884A588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DC9F5-DB22-18AF-369F-EC7FC28F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3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A98C-730F-14D3-86EC-0E960BC8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4692F-B8ED-2A95-2D52-66A7E7771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D0AAE-78C6-459A-A66D-B06DBCEF4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304D8-3B55-33F5-998F-EFB3DDCB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B49D-DBF4-4413-9916-95B1331F602F}" type="datetime1">
              <a:rPr lang="en-IN" smtClean="0"/>
              <a:t>22-03-2023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3FB8C-477F-F991-A7A7-51694234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FC873-6534-C515-4E53-D3D9976F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67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2B2B3-81BD-5DC2-96E1-514C0759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4530-A1A1-F4A3-F2C1-596EB3E1A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19BA-96A3-93B3-A706-DCEBDF281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07C1D-AC99-4A66-9E89-2686EEDF4489}" type="datetime1">
              <a:rPr lang="en-IN" smtClean="0"/>
              <a:t>22-03-2023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CCAF-D8D2-0A52-029D-FA1384721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272FF-EAF3-D157-26C1-8471FD813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8883-EEC9-4B51-AE47-414F61363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6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5F16-7857-5E76-8114-A44C16BC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8399"/>
          </a:xfrm>
          <a:solidFill>
            <a:schemeClr val="accent1">
              <a:lumMod val="50000"/>
            </a:schemeClr>
          </a:solidFill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700" b="1" dirty="0">
                <a:solidFill>
                  <a:schemeClr val="bg1"/>
                </a:solidFill>
              </a:rPr>
              <a:t>Virtual Induction for new doctors in a District General Hospital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Dr Rashida Lokhandwala</a:t>
            </a: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en-US" sz="1100" baseline="300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Charlie Gienke</a:t>
            </a:r>
            <a:r>
              <a:rPr lang="en-US" sz="1100" baseline="30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, Dr Rayyan Anwar</a:t>
            </a: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, Dr Kaushik Bhowmick</a:t>
            </a: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br>
              <a:rPr lang="en-US" sz="1100" baseline="30000" dirty="0">
                <a:solidFill>
                  <a:schemeClr val="bg1"/>
                </a:solidFill>
              </a:rPr>
            </a:br>
            <a:br>
              <a:rPr lang="en-US" sz="1100" baseline="30000" dirty="0">
                <a:solidFill>
                  <a:schemeClr val="bg1"/>
                </a:solidFill>
              </a:rPr>
            </a:br>
            <a:r>
              <a:rPr lang="en-US" sz="1100" i="1" dirty="0">
                <a:solidFill>
                  <a:schemeClr val="bg1"/>
                </a:solidFill>
              </a:rPr>
              <a:t>1) </a:t>
            </a:r>
            <a:r>
              <a:rPr lang="en-GB" sz="1100" i="1" dirty="0">
                <a:solidFill>
                  <a:schemeClr val="bg1"/>
                </a:solidFill>
              </a:rPr>
              <a:t>Department of Anaesthesia, West Suffolk Hospital NHS Foundation Trust</a:t>
            </a:r>
            <a:br>
              <a:rPr lang="en-GB" sz="1100" i="1" dirty="0">
                <a:solidFill>
                  <a:schemeClr val="bg1"/>
                </a:solidFill>
              </a:rPr>
            </a:br>
            <a:r>
              <a:rPr lang="en-GB" sz="1100" i="1" dirty="0">
                <a:solidFill>
                  <a:schemeClr val="bg1"/>
                </a:solidFill>
              </a:rPr>
              <a:t>2) Department of Digital Services/PGME, West Suffolk NHS Foundation Trust</a:t>
            </a:r>
            <a:br>
              <a:rPr lang="en-US" sz="1300" baseline="30000" dirty="0"/>
            </a:br>
            <a:br>
              <a:rPr lang="en-US" sz="2800" dirty="0"/>
            </a:br>
            <a:endParaRPr lang="en-I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5BC06-6F92-4077-6144-6CD471F8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2"/>
          <a:stretch/>
        </p:blipFill>
        <p:spPr>
          <a:xfrm>
            <a:off x="4129237" y="3349592"/>
            <a:ext cx="1905803" cy="15111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60EA12-8685-449E-6A36-E4719954EEB6}"/>
              </a:ext>
            </a:extLst>
          </p:cNvPr>
          <p:cNvSpPr txBox="1"/>
          <p:nvPr/>
        </p:nvSpPr>
        <p:spPr>
          <a:xfrm>
            <a:off x="68276" y="1287244"/>
            <a:ext cx="40421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u="sng" dirty="0">
                <a:solidFill>
                  <a:schemeClr val="accent1">
                    <a:lumMod val="75000"/>
                  </a:schemeClr>
                </a:solidFill>
              </a:rPr>
              <a:t>Introduction:</a:t>
            </a:r>
          </a:p>
          <a:p>
            <a:pPr algn="just"/>
            <a:r>
              <a:rPr lang="en-IN" sz="1400" dirty="0"/>
              <a:t>UK trainees rotate between hospitals regularly throughout their career. We felt that a 360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IN" sz="1400" dirty="0"/>
              <a:t> video tour of the department would be a significant improvement from traditional face-to-face induction. </a:t>
            </a:r>
            <a:r>
              <a:rPr lang="en-GB" sz="1400" dirty="0" err="1">
                <a:effectLst/>
                <a:ea typeface="Calibri" panose="020F0502020204030204" pitchFamily="34" charset="0"/>
              </a:rPr>
              <a:t>Swerdlow</a:t>
            </a:r>
            <a:r>
              <a:rPr lang="en-GB" sz="1400" dirty="0">
                <a:effectLst/>
                <a:ea typeface="Calibri" panose="020F0502020204030204" pitchFamily="34" charset="0"/>
              </a:rPr>
              <a:t> et al</a:t>
            </a:r>
            <a:r>
              <a:rPr lang="en-GB" sz="1400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GB" sz="1400" dirty="0">
                <a:effectLst/>
                <a:ea typeface="Calibri" panose="020F0502020204030204" pitchFamily="34" charset="0"/>
              </a:rPr>
              <a:t> highlight the advantages of screen-based simulation as ‘cost, availability, simplicity, repeatability and </a:t>
            </a:r>
            <a:r>
              <a:rPr lang="en-GB" sz="1400" dirty="0" err="1">
                <a:effectLst/>
                <a:ea typeface="Calibri" panose="020F0502020204030204" pitchFamily="34" charset="0"/>
              </a:rPr>
              <a:t>scorability</a:t>
            </a:r>
            <a:r>
              <a:rPr lang="en-GB" sz="1400" dirty="0">
                <a:effectLst/>
                <a:ea typeface="Calibri" panose="020F0502020204030204" pitchFamily="34" charset="0"/>
              </a:rPr>
              <a:t>’. </a:t>
            </a:r>
            <a:endParaRPr lang="en-IN" sz="1400" dirty="0"/>
          </a:p>
          <a:p>
            <a:endParaRPr lang="en-IN" sz="1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sz="1400" b="1" u="sng" dirty="0">
                <a:solidFill>
                  <a:schemeClr val="accent1">
                    <a:lumMod val="75000"/>
                  </a:schemeClr>
                </a:solidFill>
              </a:rPr>
              <a:t>Our project:</a:t>
            </a:r>
          </a:p>
          <a:p>
            <a:r>
              <a:rPr lang="en-IN" sz="1400" dirty="0"/>
              <a:t>We took a series of 360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IN" sz="1400" dirty="0"/>
              <a:t> photos in our theatre complex to create a virtual induction which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a tour of the theatre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locations of key equipment e.g. difficult airway trolley</a:t>
            </a:r>
          </a:p>
          <a:p>
            <a:r>
              <a:rPr lang="en-IN" sz="1400" dirty="0"/>
              <a:t>We created videos and information points to include within the tour which aid: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familiarisation with equipment used in our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familiarisation with the electronic medical records used in our trust</a:t>
            </a:r>
          </a:p>
          <a:p>
            <a:r>
              <a:rPr lang="en-IN" sz="1400" dirty="0"/>
              <a:t>We then created a website (scan QR code) to upload these photos and videos and the link to this website would be shared with all new trainees</a:t>
            </a:r>
            <a:r>
              <a:rPr lang="en-IN" sz="1400" dirty="0">
                <a:solidFill>
                  <a:srgbClr val="FF0000"/>
                </a:solidFill>
              </a:rPr>
              <a:t> </a:t>
            </a:r>
            <a:r>
              <a:rPr lang="en-IN" sz="1400" dirty="0"/>
              <a:t>as a part of their induction pack.</a:t>
            </a:r>
            <a:endParaRPr lang="en-IN" sz="1600" dirty="0"/>
          </a:p>
          <a:p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53A60D-B176-ABF7-9344-B71A755D93B4}"/>
              </a:ext>
            </a:extLst>
          </p:cNvPr>
          <p:cNvSpPr txBox="1"/>
          <p:nvPr/>
        </p:nvSpPr>
        <p:spPr>
          <a:xfrm>
            <a:off x="7990784" y="1317870"/>
            <a:ext cx="4201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u="sng" dirty="0">
                <a:solidFill>
                  <a:schemeClr val="accent1">
                    <a:lumMod val="75000"/>
                  </a:schemeClr>
                </a:solidFill>
              </a:rPr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10 invited for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7 responded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7 Virtual induction helpful with induction/familiarisation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7 Felt more confident with equipment use after watching the videos</a:t>
            </a:r>
          </a:p>
          <a:p>
            <a:endParaRPr lang="en-IN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1E743B-809F-3E96-6CFE-25ED2B9D82EA}"/>
              </a:ext>
            </a:extLst>
          </p:cNvPr>
          <p:cNvSpPr txBox="1"/>
          <p:nvPr/>
        </p:nvSpPr>
        <p:spPr>
          <a:xfrm>
            <a:off x="4113261" y="4820362"/>
            <a:ext cx="1869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Theatre complex- main entrance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017CEE-ADD0-FDC1-D616-FB6F8AE9F2DC}"/>
              </a:ext>
            </a:extLst>
          </p:cNvPr>
          <p:cNvSpPr txBox="1"/>
          <p:nvPr/>
        </p:nvSpPr>
        <p:spPr>
          <a:xfrm>
            <a:off x="5685323" y="6544402"/>
            <a:ext cx="2714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Familiarisation with equipment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675B88-F718-3B75-0E81-9D7BDA276020}"/>
              </a:ext>
            </a:extLst>
          </p:cNvPr>
          <p:cNvSpPr txBox="1"/>
          <p:nvPr/>
        </p:nvSpPr>
        <p:spPr>
          <a:xfrm>
            <a:off x="6290758" y="4832970"/>
            <a:ext cx="147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Theatre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B1283B-245B-1BD5-C0F5-6674DDC0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670" y="5385499"/>
            <a:ext cx="1113322" cy="11524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CD2D61-9A93-19C3-E680-A7056EB11FFA}"/>
              </a:ext>
            </a:extLst>
          </p:cNvPr>
          <p:cNvSpPr txBox="1"/>
          <p:nvPr/>
        </p:nvSpPr>
        <p:spPr>
          <a:xfrm>
            <a:off x="8996250" y="6550223"/>
            <a:ext cx="332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u="sng" dirty="0">
                <a:solidFill>
                  <a:schemeClr val="accent1">
                    <a:lumMod val="75000"/>
                  </a:schemeClr>
                </a:solidFill>
              </a:rPr>
              <a:t>Live website:</a:t>
            </a:r>
            <a:r>
              <a:rPr lang="en-IN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sz="1400" i="1" dirty="0"/>
              <a:t>https://wsheducation.co.uk/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AE76A-CFBA-A9D8-B0AC-E93A3BF81CF6}"/>
              </a:ext>
            </a:extLst>
          </p:cNvPr>
          <p:cNvSpPr txBox="1"/>
          <p:nvPr/>
        </p:nvSpPr>
        <p:spPr>
          <a:xfrm>
            <a:off x="4092829" y="1309036"/>
            <a:ext cx="1299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u="sng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Screenshots</a:t>
            </a:r>
            <a:r>
              <a:rPr kumimoji="0" lang="en-IN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D5E2998-19DD-D4CC-7A94-F38CEF1EF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2792" y="3349591"/>
            <a:ext cx="1878601" cy="1520792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712C4C-A47F-EE92-E84A-E54EA479A2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0"/>
          <a:stretch/>
        </p:blipFill>
        <p:spPr>
          <a:xfrm>
            <a:off x="4137440" y="5139890"/>
            <a:ext cx="1887975" cy="14534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098734-14EA-E7DD-69D4-0C62F66D04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89" t="2245" r="10715" b="21010"/>
          <a:stretch/>
        </p:blipFill>
        <p:spPr>
          <a:xfrm>
            <a:off x="6073541" y="5139892"/>
            <a:ext cx="1886552" cy="14534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B1B687F-747F-367A-407C-0C9A02618ACF}"/>
              </a:ext>
            </a:extLst>
          </p:cNvPr>
          <p:cNvSpPr txBox="1"/>
          <p:nvPr/>
        </p:nvSpPr>
        <p:spPr>
          <a:xfrm>
            <a:off x="3805408" y="6544402"/>
            <a:ext cx="255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Location of key equipment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D8890C-DF4F-9BCB-18E0-45F555CD0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333" y="1617046"/>
            <a:ext cx="3807012" cy="1491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B451FD-905B-5A0E-B6DC-38F2ECB18A63}"/>
              </a:ext>
            </a:extLst>
          </p:cNvPr>
          <p:cNvSpPr txBox="1"/>
          <p:nvPr/>
        </p:nvSpPr>
        <p:spPr>
          <a:xfrm>
            <a:off x="4862582" y="3071268"/>
            <a:ext cx="255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West Suffolk Hospital- main entrance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E44C6F01-80AC-40E8-8B83-CB821719B9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2"/>
          <a:stretch/>
        </p:blipFill>
        <p:spPr>
          <a:xfrm>
            <a:off x="10719846" y="0"/>
            <a:ext cx="1472154" cy="1155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9DD73C-877A-FF71-9745-2F6FD14927DE}"/>
              </a:ext>
            </a:extLst>
          </p:cNvPr>
          <p:cNvSpPr txBox="1"/>
          <p:nvPr/>
        </p:nvSpPr>
        <p:spPr>
          <a:xfrm>
            <a:off x="7964426" y="5269923"/>
            <a:ext cx="3090670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Reference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: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 </a:t>
            </a:r>
            <a:r>
              <a:rPr lang="en-GB" sz="1400" dirty="0">
                <a:ea typeface="Calibri" panose="020F0502020204030204" pitchFamily="34" charset="0"/>
              </a:rPr>
              <a:t>1)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Swerdlow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 B, et al. Distance Education in Anaesthesia using Screen-based Simulation- A Brief Integrative Review. Adv Med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Educ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Pract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. 2020;11:563-567.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22B96C-B593-1523-C7DA-64E8A8F9FE6F}"/>
              </a:ext>
            </a:extLst>
          </p:cNvPr>
          <p:cNvSpPr txBox="1"/>
          <p:nvPr/>
        </p:nvSpPr>
        <p:spPr>
          <a:xfrm>
            <a:off x="8009180" y="2969532"/>
            <a:ext cx="4006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b="1" u="sng" dirty="0">
                <a:solidFill>
                  <a:schemeClr val="accent1">
                    <a:lumMod val="75000"/>
                  </a:schemeClr>
                </a:solidFill>
              </a:rPr>
              <a:t>Conclusion:</a:t>
            </a:r>
          </a:p>
          <a:p>
            <a:pPr algn="just"/>
            <a:r>
              <a:rPr lang="en-GB" sz="1400" dirty="0">
                <a:effectLst/>
                <a:ea typeface="Calibri" panose="020F0502020204030204" pitchFamily="34" charset="0"/>
              </a:rPr>
              <a:t>We received very positive feedback for this novel </a:t>
            </a:r>
            <a:r>
              <a:rPr lang="en-GB" sz="1400" dirty="0">
                <a:ea typeface="Calibri" panose="020F0502020204030204" pitchFamily="34" charset="0"/>
              </a:rPr>
              <a:t>method of induction and have shown that this high-fidelity induction programme could be used to </a:t>
            </a:r>
            <a:r>
              <a:rPr lang="en-GB" sz="1400" dirty="0">
                <a:effectLst/>
                <a:ea typeface="Calibri" panose="020F0502020204030204" pitchFamily="34" charset="0"/>
              </a:rPr>
              <a:t>help with familiarisation of the working environment for new trainees. The platform </a:t>
            </a:r>
            <a:r>
              <a:rPr lang="en-GB" sz="1400" dirty="0">
                <a:ea typeface="Calibri" panose="020F0502020204030204" pitchFamily="34" charset="0"/>
              </a:rPr>
              <a:t>provides an </a:t>
            </a:r>
            <a:r>
              <a:rPr lang="en-GB" sz="1400" dirty="0">
                <a:effectLst/>
                <a:ea typeface="Calibri" panose="020F0502020204030204" pitchFamily="34" charset="0"/>
              </a:rPr>
              <a:t>easy and convenient form of induction and </a:t>
            </a:r>
            <a:r>
              <a:rPr lang="en-IN" sz="1400" dirty="0">
                <a:effectLst/>
                <a:ea typeface="Calibri" panose="020F0502020204030204" pitchFamily="34" charset="0"/>
              </a:rPr>
              <a:t>aids continuous reinforced learning through video-based material which could be used alongside face-to-face induction. </a:t>
            </a:r>
            <a:endParaRPr lang="en-IN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A8CCD6-D4FD-68F4-ABFC-C5DAC4D1AD22}"/>
              </a:ext>
            </a:extLst>
          </p:cNvPr>
          <p:cNvSpPr/>
          <p:nvPr/>
        </p:nvSpPr>
        <p:spPr>
          <a:xfrm>
            <a:off x="0" y="1097280"/>
            <a:ext cx="12192000" cy="641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9E85942EA2042BB0575791D718127" ma:contentTypeVersion="16" ma:contentTypeDescription="Create a new document." ma:contentTypeScope="" ma:versionID="12ab945d2efe0ef10a297c059136f865">
  <xsd:schema xmlns:xsd="http://www.w3.org/2001/XMLSchema" xmlns:xs="http://www.w3.org/2001/XMLSchema" xmlns:p="http://schemas.microsoft.com/office/2006/metadata/properties" xmlns:ns2="ec49a593-3265-4a49-b71d-8db4c0af5911" xmlns:ns3="eef307fe-dfcd-4dc4-b0dc-232c2dad2b81" targetNamespace="http://schemas.microsoft.com/office/2006/metadata/properties" ma:root="true" ma:fieldsID="9fb502e339f467c4a23c9469629d027a" ns2:_="" ns3:_="">
    <xsd:import namespace="ec49a593-3265-4a49-b71d-8db4c0af5911"/>
    <xsd:import namespace="eef307fe-dfcd-4dc4-b0dc-232c2dad2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9a593-3265-4a49-b71d-8db4c0af5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edd084-375f-4d55-8c57-698fcc9f02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307fe-dfcd-4dc4-b0dc-232c2dad2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914966-92ef-45d4-8a8f-bd5c406bf076}" ma:internalName="TaxCatchAll" ma:showField="CatchAllData" ma:web="eef307fe-dfcd-4dc4-b0dc-232c2dad2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9a593-3265-4a49-b71d-8db4c0af5911">
      <Terms xmlns="http://schemas.microsoft.com/office/infopath/2007/PartnerControls"/>
    </lcf76f155ced4ddcb4097134ff3c332f>
    <TaxCatchAll xmlns="eef307fe-dfcd-4dc4-b0dc-232c2dad2b81" xsi:nil="true"/>
  </documentManagement>
</p:properties>
</file>

<file path=customXml/itemProps1.xml><?xml version="1.0" encoding="utf-8"?>
<ds:datastoreItem xmlns:ds="http://schemas.openxmlformats.org/officeDocument/2006/customXml" ds:itemID="{95FCDB64-8190-4A04-8035-1650DDBB9162}"/>
</file>

<file path=customXml/itemProps2.xml><?xml version="1.0" encoding="utf-8"?>
<ds:datastoreItem xmlns:ds="http://schemas.openxmlformats.org/officeDocument/2006/customXml" ds:itemID="{AB8AD407-B075-4AA3-BB31-FB1A483E6218}"/>
</file>

<file path=customXml/itemProps3.xml><?xml version="1.0" encoding="utf-8"?>
<ds:datastoreItem xmlns:ds="http://schemas.openxmlformats.org/officeDocument/2006/customXml" ds:itemID="{F2B691BA-0B9F-4FC9-811D-FAFF8595831E}"/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366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Virtual Induction for new doctors in a District General Hospital Dr Rashida Lokhandwala1, Charlie Gienke2, Dr Rayyan Anwar1, Dr Kaushik Bhowmick1  1) Department of Anaesthesia, West Suffolk Hospital NHS Foundation Trust 2) Department of Digital Services/PGME, West Suffolk NHS Foundation Trust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induction for new joiners R Lokhandwala, K Bhowmick, C Gienke</dc:title>
  <dc:creator>Lokhandwala Rashida</dc:creator>
  <cp:lastModifiedBy>Lokhandwala Rashida</cp:lastModifiedBy>
  <cp:revision>76</cp:revision>
  <dcterms:created xsi:type="dcterms:W3CDTF">2023-02-17T01:46:56Z</dcterms:created>
  <dcterms:modified xsi:type="dcterms:W3CDTF">2023-03-22T18:12:54Z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0x0101006F39E85942EA2042BB0575791D718127</vt:lpwstr>
  </property>
</Properties>
</file>